
<file path=[Content_Types].xml><?xml version="1.0" encoding="utf-8"?>
<Types xmlns="http://schemas.openxmlformats.org/package/2006/content-types"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7DF18680-E054-41AD-8BC1-D1AEF772440D}" styleName="Style moyen 2 - Accentuation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9BDF3F-CB5A-4BCA-A3DE-772B53A845C5}" type="datetimeFigureOut">
              <a:rPr lang="fr-FR" smtClean="0"/>
              <a:t>16/03/2011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20082EE-2718-4D0A-A95F-EE7DB24EE38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45049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79111C2-A9BC-416F-B68F-8C7A10BDE711}" type="slidenum">
              <a:rPr lang="en-US" smtClean="0"/>
              <a:pPr/>
              <a:t>1</a:t>
            </a:fld>
            <a:endParaRPr lang="en-US"/>
          </a:p>
        </p:txBody>
      </p:sp>
      <p:sp>
        <p:nvSpPr>
          <p:cNvPr id="337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79111C2-A9BC-416F-B68F-8C7A10BDE711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5122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79111C2-A9BC-416F-B68F-8C7A10BDE711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230DF8-48CE-4C31-B787-7EA757B4E11B}" type="datetimeFigureOut">
              <a:rPr lang="fr-FR" smtClean="0"/>
              <a:t>16/03/2011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73C8A7-FA80-450F-809A-C1793D350AFE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230DF8-48CE-4C31-B787-7EA757B4E11B}" type="datetimeFigureOut">
              <a:rPr lang="fr-FR" smtClean="0"/>
              <a:t>16/03/2011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73C8A7-FA80-450F-809A-C1793D350AFE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230DF8-48CE-4C31-B787-7EA757B4E11B}" type="datetimeFigureOut">
              <a:rPr lang="fr-FR" smtClean="0"/>
              <a:t>16/03/2011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73C8A7-FA80-450F-809A-C1793D350AFE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230DF8-48CE-4C31-B787-7EA757B4E11B}" type="datetimeFigureOut">
              <a:rPr lang="fr-FR" smtClean="0"/>
              <a:t>16/03/2011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73C8A7-FA80-450F-809A-C1793D350AFE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230DF8-48CE-4C31-B787-7EA757B4E11B}" type="datetimeFigureOut">
              <a:rPr lang="fr-FR" smtClean="0"/>
              <a:t>16/03/2011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73C8A7-FA80-450F-809A-C1793D350AFE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230DF8-48CE-4C31-B787-7EA757B4E11B}" type="datetimeFigureOut">
              <a:rPr lang="fr-FR" smtClean="0"/>
              <a:t>16/03/2011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73C8A7-FA80-450F-809A-C1793D350AFE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230DF8-48CE-4C31-B787-7EA757B4E11B}" type="datetimeFigureOut">
              <a:rPr lang="fr-FR" smtClean="0"/>
              <a:t>16/03/2011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73C8A7-FA80-450F-809A-C1793D350AFE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230DF8-48CE-4C31-B787-7EA757B4E11B}" type="datetimeFigureOut">
              <a:rPr lang="fr-FR" smtClean="0"/>
              <a:t>16/03/2011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73C8A7-FA80-450F-809A-C1793D350AFE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230DF8-48CE-4C31-B787-7EA757B4E11B}" type="datetimeFigureOut">
              <a:rPr lang="fr-FR" smtClean="0"/>
              <a:t>16/03/2011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73C8A7-FA80-450F-809A-C1793D350AFE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230DF8-48CE-4C31-B787-7EA757B4E11B}" type="datetimeFigureOut">
              <a:rPr lang="fr-FR" smtClean="0"/>
              <a:t>16/03/2011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73C8A7-FA80-450F-809A-C1793D350AFE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230DF8-48CE-4C31-B787-7EA757B4E11B}" type="datetimeFigureOut">
              <a:rPr lang="fr-FR" smtClean="0"/>
              <a:t>16/03/2011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73C8A7-FA80-450F-809A-C1793D350AFE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230DF8-48CE-4C31-B787-7EA757B4E11B}" type="datetimeFigureOut">
              <a:rPr lang="fr-FR" smtClean="0"/>
              <a:t>16/03/2011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73C8A7-FA80-450F-809A-C1793D350AFE}" type="slidenum">
              <a:rPr lang="fr-FR" smtClean="0"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012950"/>
            <a:ext cx="7772400" cy="1671641"/>
          </a:xfrm>
          <a:noFill/>
          <a:ln/>
        </p:spPr>
        <p:txBody>
          <a:bodyPr lIns="92075" tIns="46038" rIns="92075" bIns="46038">
            <a:normAutofit fontScale="90000"/>
          </a:bodyPr>
          <a:lstStyle/>
          <a:p>
            <a:r>
              <a:rPr lang="fr-CA" dirty="0" smtClean="0"/>
              <a:t>Investissements</a:t>
            </a:r>
            <a:br>
              <a:rPr lang="fr-CA" dirty="0" smtClean="0"/>
            </a:br>
            <a:r>
              <a:rPr lang="fr-CA" dirty="0" smtClean="0"/>
              <a:t>pour les PME</a:t>
            </a:r>
            <a:br>
              <a:rPr lang="fr-CA" dirty="0" smtClean="0"/>
            </a:br>
            <a:endParaRPr lang="fr-CA" dirty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ln/>
        </p:spPr>
        <p:txBody>
          <a:bodyPr lIns="92075" tIns="46038" rIns="92075" bIns="46038"/>
          <a:lstStyle/>
          <a:p>
            <a:r>
              <a:rPr lang="fr-CA" dirty="0" smtClean="0"/>
              <a:t>Placements JB</a:t>
            </a:r>
            <a:endParaRPr lang="fr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38A00D-3579-487D-9CE4-821CAA22B036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 smtClean="0"/>
              <a:t>Placements JB</a:t>
            </a:r>
            <a:endParaRPr lang="fr-CA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fr-CA" dirty="0" smtClean="0"/>
              <a:t>Firme indépendante</a:t>
            </a:r>
          </a:p>
          <a:p>
            <a:r>
              <a:rPr lang="fr-CA" dirty="0" smtClean="0"/>
              <a:t>25 années d’expérience</a:t>
            </a:r>
          </a:p>
          <a:p>
            <a:r>
              <a:rPr lang="fr-CA" dirty="0" smtClean="0"/>
              <a:t>Approche client</a:t>
            </a:r>
          </a:p>
          <a:p>
            <a:r>
              <a:rPr lang="fr-CA" dirty="0" smtClean="0"/>
              <a:t>Processus d’investissement quantitatif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38A00D-3579-487D-9CE4-821CAA22B036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50" autoRev="1" fill="hold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" dur="250" autoRev="1" fill="hold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250" autoRev="1" fill="hold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250" autoRev="1" fill="hold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3" dur="250" autoRev="1" fill="hold"/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4" dur="250" autoRev="1" fill="hold"/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5" dur="250" autoRev="1" fill="hold"/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" dur="250" autoRev="1" fill="hold"/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0" dur="250" autoRev="1" fill="hold"/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1" dur="250" autoRev="1" fill="hold"/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2" dur="250" autoRev="1" fill="hold"/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3" dur="250" autoRev="1" fill="hold"/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7" dur="250" autoRev="1" fill="hold"/>
                                        <p:tgtEl>
                                          <p:spTgt spid="3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8" dur="250" autoRev="1" fill="hold"/>
                                        <p:tgtEl>
                                          <p:spTgt spid="3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9" dur="250" autoRev="1" fill="hold"/>
                                        <p:tgtEl>
                                          <p:spTgt spid="3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0" dur="250" autoRev="1" fill="hold"/>
                                        <p:tgtEl>
                                          <p:spTgt spid="3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5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 smtClean="0"/>
              <a:t>Survol</a:t>
            </a:r>
            <a:endParaRPr lang="fr-CA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6147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600200"/>
            <a:ext cx="5698976" cy="4525963"/>
          </a:xfrm>
        </p:spPr>
        <p:txBody>
          <a:bodyPr/>
          <a:lstStyle/>
          <a:p>
            <a:r>
              <a:rPr lang="fr-CA" dirty="0" smtClean="0"/>
              <a:t>Processus et caractéristiques des placements</a:t>
            </a:r>
          </a:p>
          <a:p>
            <a:r>
              <a:rPr lang="fr-CA" dirty="0" smtClean="0"/>
              <a:t>Examen de l’investissement</a:t>
            </a:r>
          </a:p>
          <a:p>
            <a:pPr lvl="1"/>
            <a:r>
              <a:rPr lang="fr-CA" dirty="0" smtClean="0"/>
              <a:t>Évaluer la situation financière</a:t>
            </a:r>
          </a:p>
          <a:p>
            <a:pPr lvl="1"/>
            <a:r>
              <a:rPr lang="fr-CA" dirty="0" smtClean="0"/>
              <a:t>Établir un profil</a:t>
            </a:r>
          </a:p>
          <a:p>
            <a:r>
              <a:rPr lang="fr-CA" dirty="0" smtClean="0"/>
              <a:t>Stratégie d’investissement</a:t>
            </a:r>
          </a:p>
          <a:p>
            <a:pPr lvl="1"/>
            <a:r>
              <a:rPr lang="fr-CA" dirty="0" smtClean="0"/>
              <a:t>Choix des placements</a:t>
            </a:r>
          </a:p>
          <a:p>
            <a:pPr lvl="1"/>
            <a:r>
              <a:rPr lang="fr-CA" dirty="0" smtClean="0"/>
              <a:t>Suivi et rapport</a:t>
            </a:r>
            <a:endParaRPr lang="fr-CA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4" name="AutoShape 3"/>
          <p:cNvSpPr>
            <a:spLocks noChangeArrowheads="1"/>
          </p:cNvSpPr>
          <p:nvPr/>
        </p:nvSpPr>
        <p:spPr bwMode="auto">
          <a:xfrm rot="16200000">
            <a:off x="6585435" y="5356884"/>
            <a:ext cx="942261" cy="1044050"/>
          </a:xfrm>
          <a:prstGeom prst="homePlate">
            <a:avLst>
              <a:gd name="adj" fmla="val 33333"/>
            </a:avLst>
          </a:prstGeom>
          <a:gradFill rotWithShape="1">
            <a:gsLst>
              <a:gs pos="0">
                <a:schemeClr val="accent1">
                  <a:gamma/>
                  <a:tint val="0"/>
                  <a:invGamma/>
                </a:schemeClr>
              </a:gs>
              <a:gs pos="100000">
                <a:schemeClr val="accent1"/>
              </a:gs>
            </a:gsLst>
            <a:path path="shape">
              <a:fillToRect l="50000" t="50000" r="50000" b="50000"/>
            </a:path>
          </a:gradFill>
          <a:ln w="12700" cap="sq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eaVert" wrap="none" lIns="82550" tIns="41275" rIns="82550" bIns="41275" numCol="1" anchor="ctr" anchorCtr="0" compatLnSpc="1">
            <a:prstTxWarp prst="textNoShape">
              <a:avLst/>
            </a:prstTxWarp>
          </a:bodyPr>
          <a:lstStyle/>
          <a:p>
            <a:pPr algn="ctr" defTabSz="739775"/>
            <a:r>
              <a:rPr kumimoji="1" lang="fr-CA" sz="2000" dirty="0" smtClean="0">
                <a:solidFill>
                  <a:srgbClr val="000000"/>
                </a:solidFill>
              </a:rPr>
              <a:t>Échéance</a:t>
            </a:r>
            <a:endParaRPr kumimoji="1" lang="fr-CA" sz="2000" dirty="0">
              <a:solidFill>
                <a:srgbClr val="000000"/>
              </a:solidFill>
            </a:endParaRPr>
          </a:p>
        </p:txBody>
      </p:sp>
      <p:sp>
        <p:nvSpPr>
          <p:cNvPr id="5" name="AutoShape 4"/>
          <p:cNvSpPr>
            <a:spLocks noChangeArrowheads="1"/>
          </p:cNvSpPr>
          <p:nvPr/>
        </p:nvSpPr>
        <p:spPr bwMode="auto">
          <a:xfrm rot="10800000">
            <a:off x="7775983" y="4129824"/>
            <a:ext cx="1044050" cy="942263"/>
          </a:xfrm>
          <a:prstGeom prst="homePlate">
            <a:avLst>
              <a:gd name="adj" fmla="val 33333"/>
            </a:avLst>
          </a:prstGeom>
          <a:gradFill rotWithShape="1">
            <a:gsLst>
              <a:gs pos="0">
                <a:schemeClr val="accent1">
                  <a:gamma/>
                  <a:tint val="0"/>
                  <a:invGamma/>
                </a:schemeClr>
              </a:gs>
              <a:gs pos="100000">
                <a:schemeClr val="accent1"/>
              </a:gs>
            </a:gsLst>
            <a:path path="shape">
              <a:fillToRect l="50000" t="50000" r="50000" b="50000"/>
            </a:path>
          </a:gradFill>
          <a:ln w="12700" cap="sq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eaVert" wrap="none" lIns="82550" tIns="41275" rIns="82550" bIns="41275" numCol="1" anchor="ctr" anchorCtr="0" compatLnSpc="1">
            <a:prstTxWarp prst="textNoShape">
              <a:avLst/>
            </a:prstTxWarp>
          </a:bodyPr>
          <a:lstStyle/>
          <a:p>
            <a:pPr algn="ctr" defTabSz="739775"/>
            <a:r>
              <a:rPr kumimoji="1" lang="fr-CA" sz="2000" dirty="0" smtClean="0">
                <a:solidFill>
                  <a:srgbClr val="000000"/>
                </a:solidFill>
              </a:rPr>
              <a:t>Qualité</a:t>
            </a:r>
            <a:endParaRPr kumimoji="1" lang="fr-CA" sz="2000" dirty="0">
              <a:solidFill>
                <a:srgbClr val="000000"/>
              </a:solidFill>
            </a:endParaRPr>
          </a:p>
        </p:txBody>
      </p:sp>
      <p:sp>
        <p:nvSpPr>
          <p:cNvPr id="6" name="AutoShape 5"/>
          <p:cNvSpPr>
            <a:spLocks noChangeArrowheads="1"/>
          </p:cNvSpPr>
          <p:nvPr/>
        </p:nvSpPr>
        <p:spPr bwMode="auto">
          <a:xfrm rot="10800000" flipH="1">
            <a:off x="5220073" y="4020285"/>
            <a:ext cx="1044050" cy="942263"/>
          </a:xfrm>
          <a:prstGeom prst="homePlate">
            <a:avLst>
              <a:gd name="adj" fmla="val 33333"/>
            </a:avLst>
          </a:prstGeom>
          <a:gradFill rotWithShape="1">
            <a:gsLst>
              <a:gs pos="0">
                <a:schemeClr val="accent1">
                  <a:gamma/>
                  <a:tint val="0"/>
                  <a:invGamma/>
                </a:schemeClr>
              </a:gs>
              <a:gs pos="100000">
                <a:schemeClr val="accent1"/>
              </a:gs>
            </a:gsLst>
            <a:path path="shape">
              <a:fillToRect l="50000" t="50000" r="50000" b="50000"/>
            </a:path>
          </a:gradFill>
          <a:ln w="12700" cap="sq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eaVert" wrap="none" lIns="82550" tIns="41275" rIns="82550" bIns="41275" numCol="1" anchor="ctr" anchorCtr="0" compatLnSpc="1">
            <a:prstTxWarp prst="textNoShape">
              <a:avLst/>
            </a:prstTxWarp>
          </a:bodyPr>
          <a:lstStyle/>
          <a:p>
            <a:pPr algn="ctr" defTabSz="739775"/>
            <a:r>
              <a:rPr kumimoji="1" lang="fr-CA" sz="2000" dirty="0" smtClean="0">
                <a:solidFill>
                  <a:srgbClr val="000000"/>
                </a:solidFill>
              </a:rPr>
              <a:t>Secteur</a:t>
            </a:r>
            <a:endParaRPr kumimoji="1" lang="fr-CA" sz="2000" dirty="0">
              <a:solidFill>
                <a:srgbClr val="000000"/>
              </a:solidFill>
            </a:endParaRPr>
          </a:p>
        </p:txBody>
      </p:sp>
      <p:sp>
        <p:nvSpPr>
          <p:cNvPr id="7" name="Oval 6"/>
          <p:cNvSpPr>
            <a:spLocks noChangeArrowheads="1"/>
          </p:cNvSpPr>
          <p:nvPr/>
        </p:nvSpPr>
        <p:spPr bwMode="auto">
          <a:xfrm rot="16200000">
            <a:off x="6465707" y="3928241"/>
            <a:ext cx="1130380" cy="1387496"/>
          </a:xfrm>
          <a:prstGeom prst="ellipse">
            <a:avLst/>
          </a:prstGeom>
          <a:gradFill rotWithShape="1">
            <a:gsLst>
              <a:gs pos="0">
                <a:schemeClr val="accent1">
                  <a:gamma/>
                  <a:tint val="0"/>
                  <a:invGamma/>
                </a:schemeClr>
              </a:gs>
              <a:gs pos="100000">
                <a:schemeClr val="accent1"/>
              </a:gs>
            </a:gsLst>
            <a:path path="shape">
              <a:fillToRect l="50000" t="50000" r="50000" b="50000"/>
            </a:path>
          </a:gradFill>
          <a:ln w="12700" cap="sq" algn="ctr">
            <a:solidFill>
              <a:schemeClr val="tx1"/>
            </a:solidFill>
            <a:round/>
            <a:headEnd/>
            <a:tailEnd/>
          </a:ln>
          <a:effectLst/>
        </p:spPr>
        <p:txBody>
          <a:bodyPr vert="eaVert" wrap="none" lIns="82550" tIns="41275" rIns="82550" bIns="41275" numCol="1" anchor="ctr" anchorCtr="0" compatLnSpc="1">
            <a:prstTxWarp prst="textNoShape">
              <a:avLst/>
            </a:prstTxWarp>
          </a:bodyPr>
          <a:lstStyle/>
          <a:p>
            <a:pPr algn="ctr" defTabSz="739775"/>
            <a:r>
              <a:rPr kumimoji="1" lang="fr-CA" sz="2000" dirty="0" smtClean="0">
                <a:solidFill>
                  <a:srgbClr val="000000"/>
                </a:solidFill>
              </a:rPr>
              <a:t>Achat/Vente</a:t>
            </a:r>
            <a:endParaRPr kumimoji="1" lang="fr-CA" sz="2000" dirty="0">
              <a:solidFill>
                <a:srgbClr val="000000"/>
              </a:solidFill>
            </a:endParaRPr>
          </a:p>
        </p:txBody>
      </p:sp>
      <p:sp>
        <p:nvSpPr>
          <p:cNvPr id="8" name="AutoShape 8"/>
          <p:cNvSpPr>
            <a:spLocks noChangeArrowheads="1"/>
          </p:cNvSpPr>
          <p:nvPr/>
        </p:nvSpPr>
        <p:spPr bwMode="auto">
          <a:xfrm rot="16200000" flipH="1">
            <a:off x="6479768" y="2833615"/>
            <a:ext cx="839800" cy="1168411"/>
          </a:xfrm>
          <a:prstGeom prst="homePlate">
            <a:avLst>
              <a:gd name="adj" fmla="val 33333"/>
            </a:avLst>
          </a:prstGeom>
          <a:gradFill rotWithShape="1">
            <a:gsLst>
              <a:gs pos="0">
                <a:schemeClr val="accent1">
                  <a:gamma/>
                  <a:tint val="0"/>
                  <a:invGamma/>
                </a:schemeClr>
              </a:gs>
              <a:gs pos="100000">
                <a:schemeClr val="accent1"/>
              </a:gs>
            </a:gsLst>
            <a:path path="shape">
              <a:fillToRect l="50000" t="50000" r="50000" b="50000"/>
            </a:path>
          </a:gradFill>
          <a:ln w="12700" cap="sq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eaVert" wrap="none" lIns="82550" tIns="41275" rIns="82550" bIns="41275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fr-CA" sz="2000" dirty="0" smtClean="0">
                <a:solidFill>
                  <a:srgbClr val="000000"/>
                </a:solidFill>
              </a:rPr>
              <a:t>Placement</a:t>
            </a:r>
            <a:endParaRPr lang="fr-CA" sz="2000" dirty="0">
              <a:solidFill>
                <a:srgbClr val="000000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38A00D-3579-487D-9CE4-821CAA22B036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6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61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61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 smtClean="0"/>
              <a:t>Stratégie de base</a:t>
            </a:r>
            <a:endParaRPr lang="fr-CA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 dirty="0" smtClean="0"/>
              <a:t>Investissements</a:t>
            </a:r>
          </a:p>
          <a:p>
            <a:pPr lvl="1"/>
            <a:r>
              <a:rPr lang="fr-CA" dirty="0" smtClean="0"/>
              <a:t>Évaluer</a:t>
            </a:r>
          </a:p>
          <a:p>
            <a:pPr lvl="1"/>
            <a:r>
              <a:rPr lang="fr-CA" dirty="0" smtClean="0"/>
              <a:t>Formuler</a:t>
            </a:r>
          </a:p>
          <a:p>
            <a:pPr lvl="1"/>
            <a:r>
              <a:rPr lang="fr-CA" dirty="0" smtClean="0"/>
              <a:t>Sélectionner</a:t>
            </a:r>
          </a:p>
          <a:p>
            <a:pPr lvl="1"/>
            <a:r>
              <a:rPr lang="fr-CA" dirty="0" smtClean="0"/>
              <a:t>Assurer le suivi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38A00D-3579-487D-9CE4-821CAA22B036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Examen de la situation</a:t>
            </a:r>
            <a:endParaRPr lang="fr-CA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5050904" cy="4525963"/>
          </a:xfrm>
        </p:spPr>
        <p:txBody>
          <a:bodyPr/>
          <a:lstStyle/>
          <a:p>
            <a:r>
              <a:rPr lang="fr-CA" dirty="0" smtClean="0"/>
              <a:t>Situation financière actuelle</a:t>
            </a:r>
          </a:p>
          <a:p>
            <a:pPr lvl="1"/>
            <a:r>
              <a:rPr lang="fr-CA" dirty="0" smtClean="0"/>
              <a:t>Réévaluer les attentes</a:t>
            </a:r>
          </a:p>
          <a:p>
            <a:pPr lvl="1"/>
            <a:r>
              <a:rPr lang="fr-CA" dirty="0" smtClean="0"/>
              <a:t>Établir les objectifs</a:t>
            </a:r>
          </a:p>
          <a:p>
            <a:r>
              <a:rPr lang="fr-CA" dirty="0" smtClean="0"/>
              <a:t>Établir un profil</a:t>
            </a:r>
          </a:p>
          <a:p>
            <a:pPr lvl="1"/>
            <a:r>
              <a:rPr lang="fr-CA" dirty="0" smtClean="0"/>
              <a:t>Établir la répartition </a:t>
            </a:r>
            <a:br>
              <a:rPr lang="fr-CA" dirty="0" smtClean="0"/>
            </a:br>
            <a:r>
              <a:rPr lang="fr-CA" dirty="0" smtClean="0"/>
              <a:t>des actifs</a:t>
            </a:r>
          </a:p>
          <a:p>
            <a:r>
              <a:rPr lang="fr-CA" dirty="0" smtClean="0"/>
              <a:t>Choix du secteur</a:t>
            </a:r>
          </a:p>
          <a:p>
            <a:pPr lvl="1"/>
            <a:r>
              <a:rPr lang="fr-CA" dirty="0" smtClean="0"/>
              <a:t>Risque</a:t>
            </a:r>
          </a:p>
          <a:p>
            <a:pPr lvl="1"/>
            <a:r>
              <a:rPr lang="fr-CA" dirty="0" smtClean="0"/>
              <a:t>Stabilité et croissance</a:t>
            </a:r>
            <a:endParaRPr lang="fr-CA" sz="2800" dirty="0" smtClean="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pic>
        <p:nvPicPr>
          <p:cNvPr id="7" name="Picture 11" descr="BS00294_[1]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5813442" y="2698740"/>
            <a:ext cx="2358841" cy="1516158"/>
          </a:xfrm>
        </p:spPr>
      </p:pic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38A00D-3579-487D-9CE4-821CAA22B036}" type="slidenum">
              <a:rPr lang="en-US" smtClean="0"/>
              <a:pPr/>
              <a:t>5</a:t>
            </a:fld>
            <a:endParaRPr lang="en-US"/>
          </a:p>
        </p:txBody>
      </p:sp>
      <p:pic>
        <p:nvPicPr>
          <p:cNvPr id="9" name="Picture 2" descr="C:\Users\Beta Machine\AppData\Local\Microsoft\Windows\Temporary Internet Files\Content.IE5\PRVRR7XX\MP900309182[1]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838700" y="2564904"/>
            <a:ext cx="3657600" cy="2450592"/>
          </a:xfr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CA" dirty="0" smtClean="0"/>
              <a:t>Fonds de retraite publics</a:t>
            </a:r>
            <a:endParaRPr lang="fr-CA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graphicFrame>
        <p:nvGraphicFramePr>
          <p:cNvPr id="10351" name="Group 111"/>
          <p:cNvGraphicFramePr>
            <a:graphicFrameLocks noGrp="1"/>
          </p:cNvGraphicFramePr>
          <p:nvPr>
            <p:ph type="tbl" idx="4294967295"/>
            <p:extLst>
              <p:ext uri="{D42A27DB-BD31-4B8C-83A1-F6EECF244321}">
                <p14:modId xmlns:p14="http://schemas.microsoft.com/office/powerpoint/2010/main" val="2062298080"/>
              </p:ext>
            </p:extLst>
          </p:nvPr>
        </p:nvGraphicFramePr>
        <p:xfrm>
          <a:off x="226953" y="1484305"/>
          <a:ext cx="8716962" cy="5135549"/>
        </p:xfrm>
        <a:graphic>
          <a:graphicData uri="http://schemas.openxmlformats.org/drawingml/2006/table">
            <a:tbl>
              <a:tblPr>
                <a:tableStyleId>{7DF18680-E054-41AD-8BC1-D1AEF772440D}</a:tableStyleId>
              </a:tblPr>
              <a:tblGrid>
                <a:gridCol w="1104687"/>
                <a:gridCol w="2232248"/>
                <a:gridCol w="2088232"/>
                <a:gridCol w="1728192"/>
                <a:gridCol w="1563603"/>
              </a:tblGrid>
              <a:tr h="117314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fr-CA" sz="2400" b="1" i="0" u="none" strike="noStrike" cap="none" spc="0" normalizeH="0" baseline="0" noProof="0" dirty="0" smtClean="0">
                        <a:ln w="900" cmpd="sng">
                          <a:solidFill>
                            <a:schemeClr val="accent1">
                              <a:satMod val="190000"/>
                              <a:alpha val="55000"/>
                            </a:schemeClr>
                          </a:solidFill>
                          <a:prstDash val="solid"/>
                        </a:ln>
                        <a:solidFill>
                          <a:schemeClr val="accent1">
                            <a:satMod val="200000"/>
                            <a:tint val="3000"/>
                          </a:schemeClr>
                        </a:solidFill>
                        <a:effectLst>
                          <a:innerShdw blurRad="101600" dist="76200" dir="5400000">
                            <a:schemeClr val="accent1">
                              <a:satMod val="190000"/>
                              <a:tint val="100000"/>
                              <a:alpha val="74000"/>
                            </a:schemeClr>
                          </a:innerShdw>
                        </a:effectLst>
                        <a:latin typeface="Times New Roman" pitchFamily="18" charset="0"/>
                      </a:endParaRPr>
                    </a:p>
                  </a:txBody>
                  <a:tcPr marL="89863" marR="89863" anchor="ctr" horzOverflow="overflow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fr-CA" sz="2400" b="1" u="none" strike="noStrike" cap="none" spc="0" normalizeH="0" baseline="0" noProof="0" dirty="0" smtClean="0">
                          <a:ln w="900" cmpd="sng">
                            <a:solidFill>
                              <a:schemeClr val="accent1">
                                <a:satMod val="190000"/>
                                <a:alpha val="55000"/>
                              </a:schemeClr>
                            </a:solidFill>
                            <a:prstDash val="solid"/>
                          </a:ln>
                          <a:solidFill>
                            <a:schemeClr val="accent1">
                              <a:satMod val="200000"/>
                              <a:tint val="3000"/>
                            </a:schemeClr>
                          </a:solidFill>
                          <a:effectLst>
                            <a:innerShdw blurRad="101600" dist="76200" dir="5400000">
                              <a:schemeClr val="accent1">
                                <a:satMod val="190000"/>
                                <a:tint val="100000"/>
                                <a:alpha val="74000"/>
                              </a:schemeClr>
                            </a:innerShdw>
                          </a:effectLst>
                        </a:rPr>
                        <a:t>Admissibilité</a:t>
                      </a:r>
                      <a:endParaRPr kumimoji="0" lang="fr-CA" sz="2400" b="1" i="0" u="none" strike="noStrike" cap="none" spc="0" normalizeH="0" baseline="0" noProof="0" dirty="0" smtClean="0">
                        <a:ln w="900" cmpd="sng">
                          <a:solidFill>
                            <a:schemeClr val="accent1">
                              <a:satMod val="190000"/>
                              <a:alpha val="55000"/>
                            </a:schemeClr>
                          </a:solidFill>
                          <a:prstDash val="solid"/>
                        </a:ln>
                        <a:solidFill>
                          <a:schemeClr val="accent1">
                            <a:satMod val="200000"/>
                            <a:tint val="3000"/>
                          </a:schemeClr>
                        </a:solidFill>
                        <a:effectLst>
                          <a:innerShdw blurRad="101600" dist="76200" dir="5400000">
                            <a:schemeClr val="accent1">
                              <a:satMod val="190000"/>
                              <a:tint val="100000"/>
                              <a:alpha val="74000"/>
                            </a:schemeClr>
                          </a:innerShdw>
                        </a:effectLst>
                        <a:latin typeface="Times New Roman" pitchFamily="18" charset="0"/>
                      </a:endParaRPr>
                    </a:p>
                  </a:txBody>
                  <a:tcPr marL="89863" marR="89863" anchor="ctr" horzOverflow="overflow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fr-CA" sz="2400" b="1" u="none" strike="noStrike" cap="none" spc="0" normalizeH="0" baseline="0" noProof="0" dirty="0" smtClean="0">
                          <a:ln w="900" cmpd="sng">
                            <a:solidFill>
                              <a:schemeClr val="accent1">
                                <a:satMod val="190000"/>
                                <a:alpha val="55000"/>
                              </a:schemeClr>
                            </a:solidFill>
                            <a:prstDash val="solid"/>
                          </a:ln>
                          <a:solidFill>
                            <a:schemeClr val="accent1">
                              <a:satMod val="200000"/>
                              <a:tint val="3000"/>
                            </a:schemeClr>
                          </a:solidFill>
                          <a:effectLst>
                            <a:innerShdw blurRad="101600" dist="76200" dir="5400000">
                              <a:schemeClr val="accent1">
                                <a:satMod val="190000"/>
                                <a:tint val="100000"/>
                                <a:alpha val="74000"/>
                              </a:schemeClr>
                            </a:innerShdw>
                          </a:effectLst>
                        </a:rPr>
                        <a:t>Contributions annuelles</a:t>
                      </a:r>
                      <a:endParaRPr kumimoji="0" lang="fr-CA" sz="2400" b="1" i="0" u="none" strike="noStrike" cap="none" spc="0" normalizeH="0" baseline="0" noProof="0" dirty="0" smtClean="0">
                        <a:ln w="900" cmpd="sng">
                          <a:solidFill>
                            <a:schemeClr val="accent1">
                              <a:satMod val="190000"/>
                              <a:alpha val="55000"/>
                            </a:schemeClr>
                          </a:solidFill>
                          <a:prstDash val="solid"/>
                        </a:ln>
                        <a:solidFill>
                          <a:schemeClr val="accent1">
                            <a:satMod val="200000"/>
                            <a:tint val="3000"/>
                          </a:schemeClr>
                        </a:solidFill>
                        <a:effectLst>
                          <a:innerShdw blurRad="101600" dist="76200" dir="5400000">
                            <a:schemeClr val="accent1">
                              <a:satMod val="190000"/>
                              <a:tint val="100000"/>
                              <a:alpha val="74000"/>
                            </a:schemeClr>
                          </a:innerShdw>
                        </a:effectLst>
                        <a:latin typeface="Times New Roman" pitchFamily="18" charset="0"/>
                      </a:endParaRPr>
                    </a:p>
                  </a:txBody>
                  <a:tcPr marL="89863" marR="89863" anchor="ctr" horzOverflow="overflow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fr-CA" sz="2400" b="1" u="none" strike="noStrike" cap="none" spc="0" normalizeH="0" baseline="0" noProof="0" dirty="0" smtClean="0">
                          <a:ln w="900" cmpd="sng">
                            <a:solidFill>
                              <a:schemeClr val="accent1">
                                <a:satMod val="190000"/>
                                <a:alpha val="55000"/>
                              </a:schemeClr>
                            </a:solidFill>
                            <a:prstDash val="solid"/>
                          </a:ln>
                          <a:solidFill>
                            <a:schemeClr val="accent1">
                              <a:satMod val="200000"/>
                              <a:tint val="3000"/>
                            </a:schemeClr>
                          </a:solidFill>
                          <a:effectLst>
                            <a:innerShdw blurRad="101600" dist="76200" dir="5400000">
                              <a:schemeClr val="accent1">
                                <a:satMod val="190000"/>
                                <a:tint val="100000"/>
                                <a:alpha val="74000"/>
                              </a:schemeClr>
                            </a:innerShdw>
                          </a:effectLst>
                        </a:rPr>
                        <a:t>Répartition</a:t>
                      </a:r>
                      <a:endParaRPr kumimoji="0" lang="fr-CA" sz="2400" b="1" i="0" u="none" strike="noStrike" cap="none" spc="0" normalizeH="0" baseline="0" noProof="0" dirty="0" smtClean="0">
                        <a:ln w="900" cmpd="sng">
                          <a:solidFill>
                            <a:schemeClr val="accent1">
                              <a:satMod val="190000"/>
                              <a:alpha val="55000"/>
                            </a:schemeClr>
                          </a:solidFill>
                          <a:prstDash val="solid"/>
                        </a:ln>
                        <a:solidFill>
                          <a:schemeClr val="accent1">
                            <a:satMod val="200000"/>
                            <a:tint val="3000"/>
                          </a:schemeClr>
                        </a:solidFill>
                        <a:effectLst>
                          <a:innerShdw blurRad="101600" dist="76200" dir="5400000">
                            <a:schemeClr val="accent1">
                              <a:satMod val="190000"/>
                              <a:tint val="100000"/>
                              <a:alpha val="74000"/>
                            </a:schemeClr>
                          </a:innerShdw>
                        </a:effectLst>
                        <a:latin typeface="Times New Roman" pitchFamily="18" charset="0"/>
                      </a:endParaRPr>
                    </a:p>
                  </a:txBody>
                  <a:tcPr marL="89863" marR="89863" anchor="ctr" horzOverflow="overflow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fr-CA" sz="2400" b="1" u="none" strike="noStrike" cap="none" spc="0" normalizeH="0" baseline="0" noProof="0" dirty="0" smtClean="0">
                          <a:ln w="900" cmpd="sng">
                            <a:solidFill>
                              <a:schemeClr val="accent1">
                                <a:satMod val="190000"/>
                                <a:alpha val="55000"/>
                              </a:schemeClr>
                            </a:solidFill>
                            <a:prstDash val="solid"/>
                          </a:ln>
                          <a:solidFill>
                            <a:schemeClr val="accent1">
                              <a:satMod val="200000"/>
                              <a:tint val="3000"/>
                            </a:schemeClr>
                          </a:solidFill>
                          <a:effectLst>
                            <a:innerShdw blurRad="101600" dist="76200" dir="5400000">
                              <a:schemeClr val="accent1">
                                <a:satMod val="190000"/>
                                <a:tint val="100000"/>
                                <a:alpha val="74000"/>
                              </a:schemeClr>
                            </a:innerShdw>
                          </a:effectLst>
                        </a:rPr>
                        <a:t>Impôt</a:t>
                      </a:r>
                      <a:endParaRPr kumimoji="0" lang="fr-CA" sz="2400" b="1" i="0" u="none" strike="noStrike" cap="none" spc="0" normalizeH="0" baseline="0" noProof="0" dirty="0" smtClean="0">
                        <a:ln w="900" cmpd="sng">
                          <a:solidFill>
                            <a:schemeClr val="accent1">
                              <a:satMod val="190000"/>
                              <a:alpha val="55000"/>
                            </a:schemeClr>
                          </a:solidFill>
                          <a:prstDash val="solid"/>
                        </a:ln>
                        <a:solidFill>
                          <a:schemeClr val="accent1">
                            <a:satMod val="200000"/>
                            <a:tint val="3000"/>
                          </a:schemeClr>
                        </a:solidFill>
                        <a:effectLst>
                          <a:innerShdw blurRad="101600" dist="76200" dir="5400000">
                            <a:schemeClr val="accent1">
                              <a:satMod val="190000"/>
                              <a:tint val="100000"/>
                              <a:alpha val="74000"/>
                            </a:schemeClr>
                          </a:innerShdw>
                        </a:effectLst>
                        <a:latin typeface="Times New Roman" pitchFamily="18" charset="0"/>
                      </a:endParaRPr>
                    </a:p>
                  </a:txBody>
                  <a:tcPr marL="89863" marR="89863" anchor="ctr" horzOverflow="overflow">
                    <a:solidFill>
                      <a:schemeClr val="accent1"/>
                    </a:solidFill>
                  </a:tcPr>
                </a:tc>
              </a:tr>
              <a:tr h="1976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fr-CA" sz="2400" u="none" strike="noStrike" cap="none" normalizeH="0" baseline="0" noProof="0" dirty="0" smtClean="0"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</a:rPr>
                        <a:t>ROTH</a:t>
                      </a:r>
                      <a:endParaRPr kumimoji="0" lang="fr-CA" sz="2400" b="1" i="0" u="none" strike="noStrike" cap="none" normalizeH="0" baseline="0" noProof="0" dirty="0" smtClean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Times New Roman" pitchFamily="18" charset="0"/>
                      </a:endParaRPr>
                    </a:p>
                  </a:txBody>
                  <a:tcPr marL="89863" marR="89863" anchor="ctr" horzOverflow="overflow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fr-CA" sz="2000" u="none" strike="noStrike" cap="none" normalizeH="0" baseline="0" noProof="0" dirty="0" smtClean="0">
                          <a:effectLst/>
                        </a:rPr>
                        <a:t>Tous</a:t>
                      </a:r>
                      <a:br>
                        <a:rPr kumimoji="0" lang="fr-CA" sz="2000" u="none" strike="noStrike" cap="none" normalizeH="0" baseline="0" noProof="0" dirty="0" smtClean="0">
                          <a:effectLst/>
                        </a:rPr>
                      </a:br>
                      <a:r>
                        <a:rPr kumimoji="0" lang="fr-CA" sz="2000" u="none" strike="noStrike" cap="none" normalizeH="0" baseline="0" noProof="0" dirty="0" smtClean="0">
                          <a:effectLst/>
                        </a:rPr>
                        <a:t>Célibataire: </a:t>
                      </a:r>
                      <a:br>
                        <a:rPr kumimoji="0" lang="fr-CA" sz="2000" u="none" strike="noStrike" cap="none" normalizeH="0" baseline="0" noProof="0" dirty="0" smtClean="0">
                          <a:effectLst/>
                        </a:rPr>
                      </a:br>
                      <a:r>
                        <a:rPr kumimoji="0" lang="fr-CA" sz="2000" u="none" strike="noStrike" cap="none" normalizeH="0" baseline="0" noProof="0" dirty="0" smtClean="0">
                          <a:effectLst/>
                        </a:rPr>
                        <a:t>            </a:t>
                      </a:r>
                      <a:r>
                        <a:rPr kumimoji="0" lang="fr-CA" sz="2000" u="none" strike="noStrike" kern="1100" cap="none" normalizeH="0" baseline="0" noProof="0" dirty="0" smtClean="0">
                          <a:effectLst/>
                        </a:rPr>
                        <a:t>100 000 $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fr-CA" sz="2000" u="none" strike="noStrike" cap="none" normalizeH="0" baseline="0" noProof="0" dirty="0" smtClean="0">
                        <a:effectLst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fr-CA" sz="2000" u="none" strike="noStrike" cap="none" normalizeH="0" baseline="0" noProof="0" dirty="0" smtClean="0">
                          <a:effectLst/>
                        </a:rPr>
                        <a:t>Marié: 166 000 $</a:t>
                      </a:r>
                      <a:endParaRPr kumimoji="0" lang="fr-CA" sz="2000" b="0" i="0" u="none" strike="noStrike" cap="none" normalizeH="0" baseline="0" noProof="0" dirty="0" smtClean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fr-CA" sz="2000" u="none" strike="noStrike" cap="none" normalizeH="0" baseline="0" noProof="0" dirty="0" smtClean="0">
                          <a:effectLst/>
                        </a:rPr>
                        <a:t>Maximum</a:t>
                      </a:r>
                      <a:br>
                        <a:rPr kumimoji="0" lang="fr-CA" sz="2000" u="none" strike="noStrike" cap="none" normalizeH="0" baseline="0" noProof="0" dirty="0" smtClean="0">
                          <a:effectLst/>
                        </a:rPr>
                      </a:br>
                      <a:r>
                        <a:rPr kumimoji="0" lang="fr-CA" sz="2000" u="none" strike="noStrike" cap="none" normalizeH="0" baseline="0" noProof="0" dirty="0" smtClean="0">
                          <a:effectLst/>
                        </a:rPr>
                        <a:t>Célibataire: 5000$</a:t>
                      </a:r>
                      <a:br>
                        <a:rPr kumimoji="0" lang="fr-CA" sz="2000" u="none" strike="noStrike" cap="none" normalizeH="0" baseline="0" noProof="0" dirty="0" smtClean="0">
                          <a:effectLst/>
                        </a:rPr>
                      </a:br>
                      <a:endParaRPr kumimoji="0" lang="fr-CA" sz="2000" u="none" strike="noStrike" cap="none" normalizeH="0" baseline="0" noProof="0" dirty="0" smtClean="0">
                        <a:effectLst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fr-CA" sz="2000" u="none" strike="noStrike" cap="none" normalizeH="0" baseline="0" noProof="0" dirty="0" smtClean="0">
                          <a:effectLst/>
                        </a:rPr>
                        <a:t>Marié: 10 000 $</a:t>
                      </a:r>
                      <a:endParaRPr kumimoji="0" lang="fr-CA" sz="2000" b="0" i="0" u="none" strike="noStrike" cap="none" normalizeH="0" baseline="0" noProof="0" dirty="0" smtClean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fr-CA" sz="2000" u="none" strike="noStrike" cap="none" normalizeH="0" baseline="0" noProof="0" dirty="0" smtClean="0">
                          <a:effectLst/>
                        </a:rPr>
                        <a:t>Pas d’exigences d’âge après 59½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fr-CA" sz="2000" u="none" strike="noStrike" cap="none" normalizeH="0" baseline="0" noProof="0" dirty="0" smtClean="0">
                          <a:effectLst/>
                        </a:rPr>
                        <a:t>Montant forfaitaire ou rentes</a:t>
                      </a:r>
                      <a:endParaRPr kumimoji="0" lang="fr-CA" sz="2000" b="0" i="0" u="none" strike="noStrike" cap="none" normalizeH="0" baseline="0" noProof="0" dirty="0" smtClean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fr-CA" sz="2000" u="none" strike="noStrike" cap="none" normalizeH="0" baseline="0" noProof="0" dirty="0" smtClean="0">
                          <a:effectLst/>
                        </a:rPr>
                        <a:t>Pas d’impôt après 59 ½</a:t>
                      </a:r>
                      <a:br>
                        <a:rPr kumimoji="0" lang="fr-CA" sz="2000" u="none" strike="noStrike" cap="none" normalizeH="0" baseline="0" noProof="0" dirty="0" smtClean="0">
                          <a:effectLst/>
                        </a:rPr>
                      </a:br>
                      <a:endParaRPr kumimoji="0" lang="fr-CA" sz="2000" u="none" strike="noStrike" cap="none" normalizeH="0" baseline="0" noProof="0" dirty="0" smtClean="0">
                        <a:effectLst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fr-CA" sz="2000" u="none" strike="noStrike" cap="none" normalizeH="0" baseline="0" noProof="0" dirty="0" smtClean="0">
                          <a:effectLst/>
                        </a:rPr>
                        <a:t>Pénalité avant </a:t>
                      </a:r>
                      <a:br>
                        <a:rPr kumimoji="0" lang="fr-CA" sz="2000" u="none" strike="noStrike" cap="none" normalizeH="0" baseline="0" noProof="0" dirty="0" smtClean="0">
                          <a:effectLst/>
                        </a:rPr>
                      </a:br>
                      <a:r>
                        <a:rPr kumimoji="0" lang="fr-CA" sz="2000" u="none" strike="noStrike" cap="none" normalizeH="0" baseline="0" noProof="0" dirty="0" smtClean="0">
                          <a:effectLst/>
                        </a:rPr>
                        <a:t>59 ½</a:t>
                      </a:r>
                      <a:endParaRPr kumimoji="0" lang="fr-CA" sz="2000" b="0" i="0" u="none" strike="noStrike" cap="none" normalizeH="0" baseline="0" noProof="0" dirty="0" smtClean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14604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fr-CA" sz="2400" u="none" strike="noStrike" cap="none" normalizeH="0" baseline="0" noProof="0" dirty="0" smtClean="0"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</a:rPr>
                        <a:t>IRA</a:t>
                      </a:r>
                      <a:endParaRPr kumimoji="0" lang="fr-CA" sz="2400" b="1" i="0" u="none" strike="noStrike" cap="none" normalizeH="0" baseline="0" noProof="0" dirty="0" smtClean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Times New Roman" pitchFamily="18" charset="0"/>
                      </a:endParaRPr>
                    </a:p>
                  </a:txBody>
                  <a:tcPr marL="89863" marR="89863" anchor="ctr" horzOverflow="overflow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fr-CA" sz="2000" u="none" strike="noStrike" cap="none" normalizeH="0" baseline="0" noProof="0" dirty="0" smtClean="0">
                          <a:effectLst/>
                        </a:rPr>
                        <a:t>Tous</a:t>
                      </a:r>
                      <a:endParaRPr kumimoji="0" lang="fr-CA" sz="2000" b="0" i="0" u="none" strike="noStrike" cap="none" normalizeH="0" baseline="0" noProof="0" dirty="0" smtClean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fr-CA" sz="2000" u="none" strike="noStrike" cap="none" normalizeH="0" baseline="0" noProof="0" dirty="0" smtClean="0">
                          <a:effectLst/>
                        </a:rPr>
                        <a:t>Moins de 5 000 $</a:t>
                      </a:r>
                      <a:br>
                        <a:rPr kumimoji="0" lang="fr-CA" sz="2000" u="none" strike="noStrike" cap="none" normalizeH="0" baseline="0" noProof="0" dirty="0" smtClean="0">
                          <a:effectLst/>
                        </a:rPr>
                      </a:br>
                      <a:r>
                        <a:rPr kumimoji="0" lang="fr-CA" sz="2000" u="none" strike="noStrike" cap="none" normalizeH="0" baseline="0" noProof="0" dirty="0" smtClean="0">
                          <a:effectLst/>
                        </a:rPr>
                        <a:t>ou 60% du revenu gagné</a:t>
                      </a:r>
                      <a:endParaRPr kumimoji="0" lang="fr-CA" sz="2000" b="0" i="0" u="none" strike="noStrike" cap="none" normalizeH="0" baseline="0" noProof="0" dirty="0" smtClean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fr-CA" sz="2000" u="none" strike="noStrike" cap="none" normalizeH="0" baseline="0" noProof="0" dirty="0" smtClean="0">
                          <a:effectLst/>
                        </a:rPr>
                        <a:t>70 ½ ans exigés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fr-CA" sz="2000" u="none" strike="noStrike" cap="none" normalizeH="0" baseline="0" noProof="0" dirty="0" smtClean="0">
                          <a:effectLst/>
                        </a:rPr>
                        <a:t>Montant forfaitaire ou rentes</a:t>
                      </a:r>
                      <a:endParaRPr kumimoji="0" lang="fr-CA" sz="2000" b="0" i="0" u="none" strike="noStrike" cap="none" normalizeH="0" baseline="0" noProof="0" dirty="0" smtClean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fr-CA" sz="2000" u="none" strike="noStrike" cap="none" normalizeH="0" baseline="0" noProof="0" dirty="0" smtClean="0">
                          <a:effectLst/>
                        </a:rPr>
                        <a:t>L’impôt s’applique</a:t>
                      </a:r>
                      <a:endParaRPr kumimoji="0" lang="fr-CA" sz="2000" b="0" i="0" u="none" strike="noStrike" cap="none" normalizeH="0" baseline="0" noProof="0" dirty="0" smtClean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38A00D-3579-487D-9CE4-821CAA22B036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Autres fonds de retraite</a:t>
            </a:r>
            <a:endParaRPr lang="fr-CA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06822709"/>
              </p:ext>
            </p:extLst>
          </p:nvPr>
        </p:nvGraphicFramePr>
        <p:xfrm>
          <a:off x="349188" y="1556792"/>
          <a:ext cx="8435280" cy="41157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6124"/>
                <a:gridCol w="1846786"/>
                <a:gridCol w="2098258"/>
                <a:gridCol w="1887356"/>
                <a:gridCol w="1486756"/>
              </a:tblGrid>
              <a:tr h="8925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fr-CA" sz="2400" b="1" i="0" u="none" strike="noStrike" cap="none" normalizeH="0" baseline="0" noProof="0" dirty="0" smtClean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</a:endParaRPr>
                    </a:p>
                  </a:txBody>
                  <a:tcPr marL="89863" marR="89863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fr-CA" sz="2200" b="1" i="0" u="none" strike="noStrike" cap="none" normalizeH="0" baseline="0" noProof="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rPr>
                        <a:t>Admissibilité</a:t>
                      </a:r>
                    </a:p>
                  </a:txBody>
                  <a:tcPr marL="89863" marR="89863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fr-CA" sz="2200" b="1" i="0" u="none" strike="noStrike" cap="none" normalizeH="0" baseline="0" noProof="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rPr>
                        <a:t>Contributions annuelles</a:t>
                      </a:r>
                    </a:p>
                  </a:txBody>
                  <a:tcPr marL="89863" marR="89863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fr-CA" sz="2200" b="1" i="0" u="none" strike="noStrike" cap="none" normalizeH="0" baseline="0" noProof="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rPr>
                        <a:t>Type de contribution</a:t>
                      </a:r>
                    </a:p>
                  </a:txBody>
                  <a:tcPr marL="89863" marR="89863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fr-CA" sz="2200" b="1" i="0" u="none" strike="noStrike" cap="none" normalizeH="0" baseline="0" noProof="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rPr>
                        <a:t>Impôt</a:t>
                      </a:r>
                    </a:p>
                  </a:txBody>
                  <a:tcPr marL="89863" marR="89863" anchor="ctr" horzOverflow="overflow"/>
                </a:tc>
              </a:tr>
              <a:tr h="191255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fr-CA" sz="2400" b="1" i="0" u="none" strike="noStrike" cap="none" normalizeH="0" baseline="0" noProof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rPr>
                        <a:t>Keogh</a:t>
                      </a:r>
                    </a:p>
                  </a:txBody>
                  <a:tcPr marL="89863" marR="89863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fr-CA" sz="2000" b="0" i="0" u="none" strike="noStrike" cap="none" normalizeH="0" baseline="0" noProof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Travailleurs autonomes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fr-CA" sz="2000" b="0" i="0" u="none" strike="noStrike" cap="none" normalizeH="0" baseline="0" noProof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Propriétaires uniques</a:t>
                      </a:r>
                    </a:p>
                  </a:txBody>
                  <a:tcPr marL="89863" marR="8986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fr-CA" sz="2000" b="0" i="0" u="none" strike="noStrike" cap="none" normalizeH="0" baseline="0" noProof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Maximum :</a:t>
                      </a:r>
                      <a:br>
                        <a:rPr kumimoji="0" lang="fr-CA" sz="2000" b="0" i="0" u="none" strike="noStrike" cap="none" normalizeH="0" baseline="0" noProof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</a:br>
                      <a:r>
                        <a:rPr kumimoji="0" lang="fr-CA" sz="2000" b="0" i="0" u="none" strike="noStrike" cap="none" normalizeH="0" baseline="0" noProof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40 000$ ou 25% de l’indemnité d’employé</a:t>
                      </a:r>
                    </a:p>
                  </a:txBody>
                  <a:tcPr marL="89863" marR="8986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fr-CA" sz="2000" b="0" i="0" u="none" strike="noStrike" cap="none" normalizeH="0" baseline="0" noProof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Selon le Plan d’employeur en 2 parties, avant impôt</a:t>
                      </a:r>
                    </a:p>
                  </a:txBody>
                  <a:tcPr marL="89863" marR="8986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fr-CA" sz="2000" b="0" i="0" u="none" strike="noStrike" cap="none" normalizeH="0" baseline="0" noProof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L’impôt s’applique</a:t>
                      </a:r>
                    </a:p>
                  </a:txBody>
                  <a:tcPr marL="89863" marR="89863" horzOverflow="overflow"/>
                </a:tc>
              </a:tr>
              <a:tr h="118396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fr-CA" sz="2400" b="1" i="0" u="none" strike="noStrike" cap="none" normalizeH="0" baseline="0" noProof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rPr>
                        <a:t>SEP-</a:t>
                      </a:r>
                      <a:br>
                        <a:rPr kumimoji="0" lang="fr-CA" sz="2400" b="1" i="0" u="none" strike="noStrike" cap="none" normalizeH="0" baseline="0" noProof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rPr>
                      </a:br>
                      <a:r>
                        <a:rPr kumimoji="0" lang="fr-CA" sz="2400" b="1" i="0" u="none" strike="noStrike" cap="none" normalizeH="0" baseline="0" noProof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rPr>
                        <a:t>IRA</a:t>
                      </a:r>
                    </a:p>
                  </a:txBody>
                  <a:tcPr marL="89863" marR="89863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fr-CA" sz="2000" b="0" i="0" u="none" strike="noStrike" cap="none" normalizeH="0" baseline="0" noProof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Employés réguliers</a:t>
                      </a:r>
                    </a:p>
                  </a:txBody>
                  <a:tcPr marL="89863" marR="8986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fr-CA" sz="2000" b="0" i="0" u="none" strike="noStrike" cap="none" normalizeH="0" baseline="0" noProof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Maximum :</a:t>
                      </a:r>
                      <a:br>
                        <a:rPr kumimoji="0" lang="fr-CA" sz="2000" b="0" i="0" u="none" strike="noStrike" cap="none" normalizeH="0" baseline="0" noProof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</a:br>
                      <a:r>
                        <a:rPr kumimoji="0" lang="fr-CA" sz="2000" b="0" i="0" u="none" strike="noStrike" cap="none" normalizeH="0" baseline="0" noProof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40 000$ ou 25% de l’indemnité d’employé</a:t>
                      </a:r>
                    </a:p>
                  </a:txBody>
                  <a:tcPr marL="89863" marR="8986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fr-CA" sz="2000" b="0" i="0" u="none" strike="noStrike" cap="none" normalizeH="0" baseline="0" noProof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Selon le plan de l’employeur, avant impôt</a:t>
                      </a:r>
                    </a:p>
                  </a:txBody>
                  <a:tcPr marL="89863" marR="8986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fr-CA" sz="2000" b="0" i="0" u="none" strike="noStrike" cap="none" normalizeH="0" baseline="0" noProof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L’impôt s’applique</a:t>
                      </a:r>
                    </a:p>
                  </a:txBody>
                  <a:tcPr marL="89863" marR="89863" horzOverflow="overflow"/>
                </a:tc>
              </a:tr>
            </a:tbl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38A00D-3579-487D-9CE4-821CAA22B036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5176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hecker dir="vert"/>
      </p:transition>
    </mc:Choice>
    <mc:Fallback xmlns="">
      <p:transition spd="slow">
        <p:checker dir="vert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</TotalTime>
  <Words>172</Words>
  <Application>Microsoft Office PowerPoint</Application>
  <PresentationFormat>Affichage à l'écran (4:3)</PresentationFormat>
  <Paragraphs>82</Paragraphs>
  <Slides>7</Slides>
  <Notes>3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7</vt:i4>
      </vt:variant>
    </vt:vector>
  </HeadingPairs>
  <TitlesOfParts>
    <vt:vector size="8" baseType="lpstr">
      <vt:lpstr>Thème Office</vt:lpstr>
      <vt:lpstr>Investissements pour les PME </vt:lpstr>
      <vt:lpstr>Placements JB</vt:lpstr>
      <vt:lpstr>Survol</vt:lpstr>
      <vt:lpstr>Stratégie de base</vt:lpstr>
      <vt:lpstr>Examen de la situation</vt:lpstr>
      <vt:lpstr>Fonds de retraite publics</vt:lpstr>
      <vt:lpstr>Autres fonds de retraite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Investissements pour les PME </dc:title>
  <dc:creator>M. Simond</dc:creator>
  <cp:lastModifiedBy>Michèle Simond</cp:lastModifiedBy>
  <cp:revision>17</cp:revision>
  <dcterms:created xsi:type="dcterms:W3CDTF">2007-04-22T20:55:54Z</dcterms:created>
  <dcterms:modified xsi:type="dcterms:W3CDTF">2011-03-16T19:33:18Z</dcterms:modified>
</cp:coreProperties>
</file>